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12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</p:sldIdLst>
  <p:sldSz cy="5143500" cx="9144000"/>
  <p:notesSz cx="6858000" cy="9144000"/>
  <p:embeddedFontLst>
    <p:embeddedFont>
      <p:font typeface="Roboto"/>
      <p:regular r:id="rId22"/>
      <p:bold r:id="rId23"/>
      <p:italic r:id="rId24"/>
      <p:boldItalic r:id="rId25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font" Target="fonts/Roboto-regular.fntdata"/><Relationship Id="rId21" Type="http://schemas.openxmlformats.org/officeDocument/2006/relationships/slide" Target="slides/slide16.xml"/><Relationship Id="rId24" Type="http://schemas.openxmlformats.org/officeDocument/2006/relationships/font" Target="fonts/Roboto-italic.fntdata"/><Relationship Id="rId23" Type="http://schemas.openxmlformats.org/officeDocument/2006/relationships/font" Target="fonts/Roboto-bold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5" Type="http://schemas.openxmlformats.org/officeDocument/2006/relationships/font" Target="fonts/Roboto-boldItalic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5" name="Google Shape;6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Google Shape;122;g20908326e79_0_49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3" name="Google Shape;123;g20908326e79_0_49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28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g23e027c6616_0_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0" name="Google Shape;130;g23e027c6616_0_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Google Shape;136;g20908326e79_0_49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7" name="Google Shape;137;g20908326e79_0_49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g20908326e79_0_50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4" name="Google Shape;144;g20908326e79_0_50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47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Google Shape;148;g223d0936f9b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9" name="Google Shape;149;g223d0936f9b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g223d0936f9b_0_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4" name="Google Shape;154;g223d0936f9b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g223d0936f9b_0_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Google Shape;160;g223d0936f9b_0_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Google Shape;70;g20908326e79_0_24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1" name="Google Shape;71;g20908326e79_0_24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20908326e79_0_25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20908326e79_0_25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g20908326e79_0_45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3" name="Google Shape;83;g20908326e79_0_45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g20908326e79_0_50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8" name="Google Shape;88;g20908326e79_0_50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2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g20908326e79_0_462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4" name="Google Shape;94;g20908326e79_0_46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g20908326e79_0_469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1" name="Google Shape;101;g20908326e79_0_469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Google Shape;107;g20908326e79_0_47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8" name="Google Shape;108;g20908326e79_0_47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20908326e79_0_48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5" name="Google Shape;115;g20908326e79_0_48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/>
          <p:nvPr/>
        </p:nvSpPr>
        <p:spPr>
          <a:xfrm flipH="1">
            <a:off x="8246400" y="4245925"/>
            <a:ext cx="897600" cy="897600"/>
          </a:xfrm>
          <a:prstGeom prst="rtTriangle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" name="Google Shape;11;p2"/>
          <p:cNvSpPr/>
          <p:nvPr/>
        </p:nvSpPr>
        <p:spPr>
          <a:xfrm flipH="1">
            <a:off x="8246400" y="4245875"/>
            <a:ext cx="897600" cy="897600"/>
          </a:xfrm>
          <a:prstGeom prst="round1Rect">
            <a:avLst>
              <a:gd fmla="val 16667" name="adj"/>
            </a:avLst>
          </a:prstGeom>
          <a:solidFill>
            <a:schemeClr val="lt1">
              <a:alpha val="68080"/>
            </a:scheme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" name="Google Shape;12;p2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None/>
              <a:defRPr sz="18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4"/>
        </a:solidFill>
      </p:bgPr>
    </p:bg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1"/>
          <p:cNvSpPr txBox="1"/>
          <p:nvPr>
            <p:ph hasCustomPrompt="1" type="title"/>
          </p:nvPr>
        </p:nvSpPr>
        <p:spPr>
          <a:xfrm>
            <a:off x="475500" y="1258525"/>
            <a:ext cx="82221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2000"/>
              <a:buNone/>
              <a:defRPr sz="12000">
                <a:solidFill>
                  <a:schemeClr val="dk2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59" name="Google Shape;59;p11"/>
          <p:cNvSpPr txBox="1"/>
          <p:nvPr>
            <p:ph idx="1" type="body"/>
          </p:nvPr>
        </p:nvSpPr>
        <p:spPr>
          <a:xfrm>
            <a:off x="475500" y="3304625"/>
            <a:ext cx="82221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60" name="Google Shape;60;p1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bg>
      <p:bgPr>
        <a:solidFill>
          <a:schemeClr val="accent4"/>
        </a:solidFill>
      </p:bgPr>
    </p:bg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type="title"/>
          </p:nvPr>
        </p:nvSpPr>
        <p:spPr>
          <a:xfrm>
            <a:off x="460950" y="2065350"/>
            <a:ext cx="8222100" cy="1012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17" name="Google Shape;17;p3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4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0" name="Google Shape;20;p4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1" name="Google Shape;21;p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2" name="Google Shape;22;p4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23" name="Google Shape;23;p4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4" name="Shape 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Google Shape;25;p5"/>
          <p:cNvSpPr/>
          <p:nvPr/>
        </p:nvSpPr>
        <p:spPr>
          <a:xfrm flipH="1" rot="10800000">
            <a:off x="0" y="1686000"/>
            <a:ext cx="9144000" cy="3457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6" name="Google Shape;26;p5"/>
          <p:cNvSpPr/>
          <p:nvPr/>
        </p:nvSpPr>
        <p:spPr>
          <a:xfrm>
            <a:off x="0" y="168600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27" name="Google Shape;27;p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200"/>
              <a:buNone/>
              <a:defRPr/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9" name="Google Shape;29;p5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0" name="Google Shape;30;p5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6"/>
          <p:cNvSpPr/>
          <p:nvPr/>
        </p:nvSpPr>
        <p:spPr>
          <a:xfrm flipH="1" rot="10800000">
            <a:off x="0" y="656400"/>
            <a:ext cx="9144000" cy="44871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" name="Google Shape;33;p6"/>
          <p:cNvSpPr/>
          <p:nvPr/>
        </p:nvSpPr>
        <p:spPr>
          <a:xfrm>
            <a:off x="0" y="656350"/>
            <a:ext cx="91440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" name="Google Shape;34;p6"/>
          <p:cNvSpPr txBox="1"/>
          <p:nvPr>
            <p:ph type="title"/>
          </p:nvPr>
        </p:nvSpPr>
        <p:spPr>
          <a:xfrm>
            <a:off x="98250" y="16350"/>
            <a:ext cx="8826600" cy="602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800"/>
              <a:buNone/>
              <a:defRPr sz="1800"/>
            </a:lvl9pPr>
          </a:lstStyle>
          <a:p/>
        </p:txBody>
      </p:sp>
      <p:sp>
        <p:nvSpPr>
          <p:cNvPr id="35" name="Google Shape;35;p6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7"/>
          <p:cNvSpPr txBox="1"/>
          <p:nvPr/>
        </p:nvSpPr>
        <p:spPr>
          <a:xfrm flipH="1" rot="10800000">
            <a:off x="3276600" y="25"/>
            <a:ext cx="58674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8" name="Google Shape;38;p7"/>
          <p:cNvSpPr/>
          <p:nvPr/>
        </p:nvSpPr>
        <p:spPr>
          <a:xfrm rot="-5400000">
            <a:off x="759150" y="2517450"/>
            <a:ext cx="51435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9" name="Google Shape;39;p7"/>
          <p:cNvSpPr txBox="1"/>
          <p:nvPr>
            <p:ph type="title"/>
          </p:nvPr>
        </p:nvSpPr>
        <p:spPr>
          <a:xfrm>
            <a:off x="226078" y="357800"/>
            <a:ext cx="2808000" cy="95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40" name="Google Shape;40;p7"/>
          <p:cNvSpPr txBox="1"/>
          <p:nvPr>
            <p:ph idx="1" type="body"/>
          </p:nvPr>
        </p:nvSpPr>
        <p:spPr>
          <a:xfrm>
            <a:off x="226075" y="1465800"/>
            <a:ext cx="2808000" cy="316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●"/>
              <a:defRPr sz="1200">
                <a:solidFill>
                  <a:schemeClr val="lt1"/>
                </a:solidFill>
              </a:defRPr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○"/>
              <a:defRPr sz="1200">
                <a:solidFill>
                  <a:schemeClr val="lt1"/>
                </a:solidFill>
              </a:defRPr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Char char="■"/>
              <a:defRPr sz="1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1" name="Google Shape;41;p7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8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/>
        </p:txBody>
      </p:sp>
      <p:sp>
        <p:nvSpPr>
          <p:cNvPr id="44" name="Google Shape;44;p8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/>
          <p:nvPr/>
        </p:nvSpPr>
        <p:spPr>
          <a:xfrm flipH="1">
            <a:off x="0" y="0"/>
            <a:ext cx="4572000" cy="51435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7" name="Google Shape;47;p9"/>
          <p:cNvSpPr/>
          <p:nvPr/>
        </p:nvSpPr>
        <p:spPr>
          <a:xfrm rot="5400000">
            <a:off x="1946425" y="2517750"/>
            <a:ext cx="5142900" cy="1086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48" name="Google Shape;48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4200"/>
              <a:buNone/>
              <a:defRPr sz="4200"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49" name="Google Shape;49;p9"/>
          <p:cNvSpPr txBox="1"/>
          <p:nvPr>
            <p:ph idx="1" type="subTitle"/>
          </p:nvPr>
        </p:nvSpPr>
        <p:spPr>
          <a:xfrm>
            <a:off x="265500" y="2779467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50" name="Google Shape;50;p9"/>
          <p:cNvSpPr txBox="1"/>
          <p:nvPr>
            <p:ph idx="2" type="body"/>
          </p:nvPr>
        </p:nvSpPr>
        <p:spPr>
          <a:xfrm>
            <a:off x="4939500" y="724200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1" name="Google Shape;51;p9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0"/>
          <p:cNvSpPr txBox="1"/>
          <p:nvPr/>
        </p:nvSpPr>
        <p:spPr>
          <a:xfrm flipH="1" rot="10800000">
            <a:off x="0" y="0"/>
            <a:ext cx="9144000" cy="46959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4" name="Google Shape;54;p10"/>
          <p:cNvSpPr/>
          <p:nvPr/>
        </p:nvSpPr>
        <p:spPr>
          <a:xfrm flipH="1" rot="10800000">
            <a:off x="0" y="4622725"/>
            <a:ext cx="9144000" cy="74100"/>
          </a:xfrm>
          <a:prstGeom prst="rect">
            <a:avLst/>
          </a:prstGeom>
          <a:gradFill>
            <a:gsLst>
              <a:gs pos="0">
                <a:srgbClr val="F9F9F9"/>
              </a:gs>
              <a:gs pos="36000">
                <a:srgbClr val="F9F9F9"/>
              </a:gs>
              <a:gs pos="80000">
                <a:srgbClr val="DEDEDE"/>
              </a:gs>
              <a:gs pos="100000">
                <a:srgbClr val="999999"/>
              </a:gs>
            </a:gsLst>
            <a:lin ang="16200038" scaled="0"/>
          </a:gra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55" name="Google Shape;55;p10"/>
          <p:cNvSpPr txBox="1"/>
          <p:nvPr>
            <p:ph idx="1" type="body"/>
          </p:nvPr>
        </p:nvSpPr>
        <p:spPr>
          <a:xfrm>
            <a:off x="57150" y="4696825"/>
            <a:ext cx="8382000" cy="4467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None/>
              <a:defRPr sz="1200">
                <a:solidFill>
                  <a:schemeClr val="lt1"/>
                </a:solidFill>
              </a:defRPr>
            </a:lvl1pPr>
          </a:lstStyle>
          <a:p/>
        </p:txBody>
      </p:sp>
      <p:sp>
        <p:nvSpPr>
          <p:cNvPr id="56" name="Google Shape;56;p10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aterial">
    <p:bg>
      <p:bgPr>
        <a:solidFill>
          <a:schemeClr val="dk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200"/>
              <a:buFont typeface="Roboto"/>
              <a:buNone/>
              <a:defRPr sz="3200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800"/>
              <a:buFont typeface="Roboto"/>
              <a:buChar char="●"/>
              <a:defRPr sz="18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●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○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ts val="1400"/>
              <a:buFont typeface="Roboto"/>
              <a:buChar char="■"/>
              <a:defRPr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523541" y="4695623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algn="r">
              <a:buNone/>
              <a:defRPr sz="100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0.xml"/><Relationship Id="rId3" Type="http://schemas.openxmlformats.org/officeDocument/2006/relationships/image" Target="../media/image3.png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1.xml"/><Relationship Id="rId3" Type="http://schemas.openxmlformats.org/officeDocument/2006/relationships/image" Target="../media/image6.png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6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8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4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9.xml"/><Relationship Id="rId3" Type="http://schemas.openxmlformats.org/officeDocument/2006/relationships/image" Target="../media/image7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3"/>
          <p:cNvSpPr txBox="1"/>
          <p:nvPr>
            <p:ph type="ctrTitle"/>
          </p:nvPr>
        </p:nvSpPr>
        <p:spPr>
          <a:xfrm>
            <a:off x="390525" y="1819275"/>
            <a:ext cx="8222100" cy="933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Interactive Voice for Cooking Recipes</a:t>
            </a:r>
            <a:endParaRPr/>
          </a:p>
        </p:txBody>
      </p:sp>
      <p:sp>
        <p:nvSpPr>
          <p:cNvPr id="68" name="Google Shape;68;p13"/>
          <p:cNvSpPr txBox="1"/>
          <p:nvPr>
            <p:ph idx="1" type="subTitle"/>
          </p:nvPr>
        </p:nvSpPr>
        <p:spPr>
          <a:xfrm>
            <a:off x="390525" y="2789130"/>
            <a:ext cx="8222100" cy="432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By Andrew Sullivan, Brock Buczkowski, Sam Munro, and Zhen Yang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Google Shape;125;p22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Architecture - Firebase Hosting </a:t>
            </a:r>
            <a:endParaRPr/>
          </a:p>
        </p:txBody>
      </p:sp>
      <p:sp>
        <p:nvSpPr>
          <p:cNvPr id="126" name="Google Shape;126;p22"/>
          <p:cNvSpPr txBox="1"/>
          <p:nvPr>
            <p:ph idx="2" type="body"/>
          </p:nvPr>
        </p:nvSpPr>
        <p:spPr>
          <a:xfrm>
            <a:off x="4694250" y="1919075"/>
            <a:ext cx="3999900" cy="295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Dual use hosting service provided by Firebase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Alexa - App linker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Necessary step that allows Alexa to access a user’s private recipes in the database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Links Amazon account to AllAboutFood </a:t>
            </a:r>
            <a:r>
              <a:rPr lang="en"/>
              <a:t>account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Flutter App Web App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Hosts the web version of our Flutter App on the open web so anyone can access it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Sideloading the Android App is also an option for publishing</a:t>
            </a:r>
            <a:endParaRPr/>
          </a:p>
        </p:txBody>
      </p:sp>
      <p:pic>
        <p:nvPicPr>
          <p:cNvPr id="127" name="Google Shape;127;p2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934023" y="1985538"/>
            <a:ext cx="2949925" cy="2820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Google Shape;132;p23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Architecture - Amazon S3</a:t>
            </a:r>
            <a:endParaRPr/>
          </a:p>
        </p:txBody>
      </p:sp>
      <p:sp>
        <p:nvSpPr>
          <p:cNvPr id="133" name="Google Shape;133;p23"/>
          <p:cNvSpPr txBox="1"/>
          <p:nvPr>
            <p:ph idx="2" type="body"/>
          </p:nvPr>
        </p:nvSpPr>
        <p:spPr>
          <a:xfrm>
            <a:off x="4694250" y="1919075"/>
            <a:ext cx="3999900" cy="29535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To get around CORS restrictions, we needed to host our own images on the internet so that the web version of the </a:t>
            </a:r>
            <a:r>
              <a:rPr lang="en"/>
              <a:t>client</a:t>
            </a:r>
            <a:r>
              <a:rPr lang="en"/>
              <a:t> could access them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Mobile apps do not have this restriction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Our solution for this is Amazon S3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Grants CORS use to our web app only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Images are uploaded via the mobile version of the frontend</a:t>
            </a:r>
            <a:endParaRPr/>
          </a:p>
        </p:txBody>
      </p:sp>
      <p:pic>
        <p:nvPicPr>
          <p:cNvPr id="134" name="Google Shape;134;p2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5900" y="1989625"/>
            <a:ext cx="2980350" cy="28829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38" name="Shape 1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Google Shape;139;p2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Future Work</a:t>
            </a:r>
            <a:endParaRPr/>
          </a:p>
        </p:txBody>
      </p:sp>
      <p:sp>
        <p:nvSpPr>
          <p:cNvPr id="140" name="Google Shape;140;p24"/>
          <p:cNvSpPr txBox="1"/>
          <p:nvPr>
            <p:ph idx="1" type="body"/>
          </p:nvPr>
        </p:nvSpPr>
        <p:spPr>
          <a:xfrm>
            <a:off x="4719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Google Home implementation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Create a Google Home Action that performs the same operations as the Alexa Skill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New market of users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Research ways of scanning recipes from other sources to the database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We have started preliminary research here, but it may be out of scope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One </a:t>
            </a:r>
            <a:r>
              <a:rPr lang="en"/>
              <a:t>possibility</a:t>
            </a:r>
            <a:r>
              <a:rPr lang="en"/>
              <a:t> is docx -&gt; xml -&gt; database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Documentation, documentation, documentation</a:t>
            </a:r>
            <a:endParaRPr/>
          </a:p>
        </p:txBody>
      </p:sp>
      <p:sp>
        <p:nvSpPr>
          <p:cNvPr id="141" name="Google Shape;141;p24"/>
          <p:cNvSpPr txBox="1"/>
          <p:nvPr>
            <p:ph idx="2" type="body"/>
          </p:nvPr>
        </p:nvSpPr>
        <p:spPr>
          <a:xfrm>
            <a:off x="469410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App Features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External Logins</a:t>
            </a:r>
            <a:endParaRPr/>
          </a:p>
          <a:p>
            <a:pPr indent="-304800" lvl="2" marL="1371600" rtl="0" algn="l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/>
              <a:t>Google - works locally but requires registration with Google to work in production</a:t>
            </a:r>
            <a:endParaRPr/>
          </a:p>
          <a:p>
            <a:pPr indent="-304800" lvl="2" marL="1371600" rtl="0" algn="l">
              <a:spcBef>
                <a:spcPts val="0"/>
              </a:spcBef>
              <a:spcAft>
                <a:spcPts val="0"/>
              </a:spcAft>
              <a:buSzPts val="1200"/>
              <a:buChar char="■"/>
            </a:pPr>
            <a:r>
              <a:rPr lang="en"/>
              <a:t>Facebook - requires registration with Facebook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Publishing to App and Play Stores</a:t>
            </a:r>
            <a:endParaRPr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Google Shape;146;p25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Demo</a:t>
            </a:r>
            <a:endParaRPr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0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p26"/>
          <p:cNvSpPr txBox="1"/>
          <p:nvPr>
            <p:ph type="title"/>
          </p:nvPr>
        </p:nvSpPr>
        <p:spPr>
          <a:xfrm>
            <a:off x="490250" y="488250"/>
            <a:ext cx="62271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Lessons Learned</a:t>
            </a:r>
            <a:endParaRPr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2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Lessons Learned - Project</a:t>
            </a:r>
            <a:endParaRPr/>
          </a:p>
        </p:txBody>
      </p:sp>
      <p:sp>
        <p:nvSpPr>
          <p:cNvPr id="157" name="Google Shape;157;p27"/>
          <p:cNvSpPr txBox="1"/>
          <p:nvPr>
            <p:ph idx="1" type="body"/>
          </p:nvPr>
        </p:nvSpPr>
        <p:spPr>
          <a:xfrm>
            <a:off x="471900" y="1919075"/>
            <a:ext cx="8222100" cy="311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Use tools and frameworks you are </a:t>
            </a:r>
            <a:r>
              <a:rPr lang="en"/>
              <a:t>familiar</a:t>
            </a:r>
            <a:r>
              <a:rPr lang="en"/>
              <a:t> with, if possible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Rose/internships have prepared you for this, don’t feel as if you need to reinvent the wheel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Using familiar tools can </a:t>
            </a:r>
            <a:r>
              <a:rPr lang="en"/>
              <a:t>expedite</a:t>
            </a:r>
            <a:r>
              <a:rPr lang="en"/>
              <a:t> the </a:t>
            </a:r>
            <a:r>
              <a:rPr lang="en"/>
              <a:t>initial</a:t>
            </a:r>
            <a:r>
              <a:rPr lang="en"/>
              <a:t> development process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Design the system to be flexible with client </a:t>
            </a:r>
            <a:r>
              <a:rPr lang="en"/>
              <a:t>requests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Some items in AllAboutFood had to be “hacked-in” since they were not originally considered in the design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Other areas we did well with - such as making it easy to add new recipe attributes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If dealing with an internet system, learning configuration is your friend!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The internet and associated tools have lots of quirky rules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Knowing these and how to configure your systems to abide by them will save a lot of time</a:t>
            </a:r>
            <a:endParaRPr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Lessons Learned - Client</a:t>
            </a:r>
            <a:endParaRPr/>
          </a:p>
        </p:txBody>
      </p:sp>
      <p:sp>
        <p:nvSpPr>
          <p:cNvPr id="163" name="Google Shape;163;p28"/>
          <p:cNvSpPr txBox="1"/>
          <p:nvPr>
            <p:ph idx="1" type="body"/>
          </p:nvPr>
        </p:nvSpPr>
        <p:spPr>
          <a:xfrm>
            <a:off x="471900" y="1919075"/>
            <a:ext cx="8222100" cy="311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Attempt to establish MVP early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Allows client to test the project and give feedback ASAP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 suffered from lack of meaningful feedback for the first 2 quarters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Clients will often not have all of the answers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You must act as a designer to help them develop their ideas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Get feedback on your </a:t>
            </a:r>
            <a:r>
              <a:rPr lang="en"/>
              <a:t>designs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Sometimes, your ideas will be really popular (EX: Recipe forking)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Be very clear about reasonable expectations and what you will be able to achieve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Clients will often be unaware how difficult it is to implement their ideas.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Let them know when they are asking for something unreasonable or impossible.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4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Background</a:t>
            </a:r>
            <a:endParaRPr/>
          </a:p>
        </p:txBody>
      </p:sp>
      <p:sp>
        <p:nvSpPr>
          <p:cNvPr id="74" name="Google Shape;74;p14"/>
          <p:cNvSpPr txBox="1"/>
          <p:nvPr>
            <p:ph idx="1" type="body"/>
          </p:nvPr>
        </p:nvSpPr>
        <p:spPr>
          <a:xfrm>
            <a:off x="471900" y="1919075"/>
            <a:ext cx="8222100" cy="3119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2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Currently, online recipes are sequestered in individual company databases, almost like silos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Existing technologies allow voice playback and interaction for users’ recipes, at least the ones that are compatible with the existing technology. These mostly are implemented in-app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There is a hole in the market for a connection between </a:t>
            </a:r>
            <a:r>
              <a:rPr lang="en"/>
              <a:t>separated</a:t>
            </a:r>
            <a:r>
              <a:rPr lang="en"/>
              <a:t> voice interactions and user controlled CRUD operations regarding cooking recipes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Amazon Alexa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Google Home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Current product name: AllAboutFood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5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Project Overview</a:t>
            </a:r>
            <a:endParaRPr/>
          </a:p>
        </p:txBody>
      </p:sp>
      <p:sp>
        <p:nvSpPr>
          <p:cNvPr id="80" name="Google Shape;80;p15"/>
          <p:cNvSpPr txBox="1"/>
          <p:nvPr>
            <p:ph idx="1" type="body"/>
          </p:nvPr>
        </p:nvSpPr>
        <p:spPr>
          <a:xfrm>
            <a:off x="471900" y="1919075"/>
            <a:ext cx="82221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Architecture Walkthrough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Example Data Flow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Flutter App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Lambda Functions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Dynamo DB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Amazon Alexa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Amazon S3</a:t>
            </a:r>
            <a:endParaRPr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"/>
              <a:t>Web Hosting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Demo</a:t>
            </a:r>
            <a:endParaRPr/>
          </a:p>
          <a:p>
            <a:pPr indent="-342900" lvl="0" marL="457200" rtl="0" algn="l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en"/>
              <a:t>Lessons Learned</a:t>
            </a:r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5" name="Google Shape;85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57613" y="152400"/>
            <a:ext cx="5428784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17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Architecture - Example Data Flow</a:t>
            </a:r>
            <a:endParaRPr/>
          </a:p>
        </p:txBody>
      </p:sp>
      <p:pic>
        <p:nvPicPr>
          <p:cNvPr id="91" name="Google Shape;9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597187" y="1886749"/>
            <a:ext cx="7949625" cy="2847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5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p18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Architecture - Flutter App</a:t>
            </a:r>
            <a:endParaRPr/>
          </a:p>
        </p:txBody>
      </p:sp>
      <p:sp>
        <p:nvSpPr>
          <p:cNvPr id="97" name="Google Shape;97;p18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85000" lnSpcReduction="10000"/>
          </a:bodyPr>
          <a:lstStyle/>
          <a:p>
            <a:pPr indent="-30416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Makes up half of the user’s entry to the system</a:t>
            </a:r>
            <a:endParaRPr/>
          </a:p>
          <a:p>
            <a:pPr indent="-30416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Allows all CRUD operations regarding recipes</a:t>
            </a:r>
            <a:endParaRPr/>
          </a:p>
          <a:p>
            <a:pPr indent="-30416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Frontend account management</a:t>
            </a:r>
            <a:endParaRPr/>
          </a:p>
          <a:p>
            <a:pPr indent="-2933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Creation</a:t>
            </a:r>
            <a:endParaRPr/>
          </a:p>
          <a:p>
            <a:pPr indent="-2933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Password resets</a:t>
            </a:r>
            <a:endParaRPr/>
          </a:p>
          <a:p>
            <a:pPr indent="-2933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Change display name</a:t>
            </a:r>
            <a:endParaRPr/>
          </a:p>
          <a:p>
            <a:pPr indent="-304165" lvl="0" marL="457200" rtl="0" algn="l">
              <a:spcBef>
                <a:spcPts val="0"/>
              </a:spcBef>
              <a:spcAft>
                <a:spcPts val="0"/>
              </a:spcAft>
              <a:buSzPct val="100000"/>
              <a:buChar char="●"/>
            </a:pPr>
            <a:r>
              <a:rPr lang="en"/>
              <a:t>Extra features</a:t>
            </a:r>
            <a:endParaRPr/>
          </a:p>
          <a:p>
            <a:pPr indent="-2933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Recipe downloads</a:t>
            </a:r>
            <a:endParaRPr/>
          </a:p>
          <a:p>
            <a:pPr indent="-2933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Recipe forking</a:t>
            </a:r>
            <a:endParaRPr/>
          </a:p>
          <a:p>
            <a:pPr indent="-2933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Login-based access</a:t>
            </a:r>
            <a:endParaRPr/>
          </a:p>
          <a:p>
            <a:pPr indent="-2933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Communicates with both AWS Lambda and Firebase Authentication</a:t>
            </a:r>
            <a:endParaRPr/>
          </a:p>
          <a:p>
            <a:pPr indent="-2933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Image upload</a:t>
            </a:r>
            <a:endParaRPr/>
          </a:p>
          <a:p>
            <a:pPr indent="-293369" lvl="1" marL="914400" rtl="0" algn="l">
              <a:spcBef>
                <a:spcPts val="0"/>
              </a:spcBef>
              <a:spcAft>
                <a:spcPts val="0"/>
              </a:spcAft>
              <a:buSzPct val="100000"/>
              <a:buChar char="○"/>
            </a:pPr>
            <a:r>
              <a:rPr lang="en"/>
              <a:t>Local device storage</a:t>
            </a:r>
            <a:endParaRPr/>
          </a:p>
        </p:txBody>
      </p:sp>
      <p:pic>
        <p:nvPicPr>
          <p:cNvPr id="98" name="Google Shape;9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3550" y="1773850"/>
            <a:ext cx="3001543" cy="333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2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19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Architecture - AWS Lambda</a:t>
            </a:r>
            <a:endParaRPr/>
          </a:p>
        </p:txBody>
      </p:sp>
      <p:sp>
        <p:nvSpPr>
          <p:cNvPr id="104" name="Google Shape;104;p19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Serves as the link between the database and the Flutter App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Decodes JWT tokens sent from the client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Checks users against Firebase table</a:t>
            </a:r>
            <a:endParaRPr/>
          </a:p>
          <a:p>
            <a:pPr indent="-304800" lvl="1" marL="914400" rtl="0" algn="l">
              <a:spcBef>
                <a:spcPts val="0"/>
              </a:spcBef>
              <a:spcAft>
                <a:spcPts val="0"/>
              </a:spcAft>
              <a:buSzPts val="1200"/>
              <a:buChar char="○"/>
            </a:pPr>
            <a:r>
              <a:rPr lang="en"/>
              <a:t>Verifies Signatures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Primary </a:t>
            </a:r>
            <a:r>
              <a:rPr lang="en"/>
              <a:t>justification: abstract relatively complex Dynamo DB calls from the client</a:t>
            </a:r>
            <a:endParaRPr/>
          </a:p>
          <a:p>
            <a:pPr indent="0" lvl="0" marL="0" rtl="0" algn="l">
              <a:spcBef>
                <a:spcPts val="1200"/>
              </a:spcBef>
              <a:spcAft>
                <a:spcPts val="1200"/>
              </a:spcAft>
              <a:buNone/>
            </a:pPr>
            <a:r>
              <a:t/>
            </a:r>
            <a:endParaRPr/>
          </a:p>
        </p:txBody>
      </p:sp>
      <p:pic>
        <p:nvPicPr>
          <p:cNvPr id="105" name="Google Shape;10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21825" y="2165838"/>
            <a:ext cx="4389450" cy="221667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Google Shape;110;p20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Architecture - Dynamo DB</a:t>
            </a:r>
            <a:endParaRPr/>
          </a:p>
        </p:txBody>
      </p:sp>
      <p:sp>
        <p:nvSpPr>
          <p:cNvPr id="111" name="Google Shape;111;p20"/>
          <p:cNvSpPr txBox="1"/>
          <p:nvPr>
            <p:ph idx="2" type="body"/>
          </p:nvPr>
        </p:nvSpPr>
        <p:spPr>
          <a:xfrm>
            <a:off x="4694250" y="1919075"/>
            <a:ext cx="3999900" cy="2710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Datastore for all recipes associated with the system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NoSQL format allows quick testing with new attributes, without requiring massive table changes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Part of the AWS suite, allowing easy management</a:t>
            </a:r>
            <a:endParaRPr/>
          </a:p>
        </p:txBody>
      </p:sp>
      <p:pic>
        <p:nvPicPr>
          <p:cNvPr id="112" name="Google Shape;11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801500" y="1757425"/>
            <a:ext cx="3022584" cy="3332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1"/>
          <p:cNvSpPr txBox="1"/>
          <p:nvPr>
            <p:ph type="title"/>
          </p:nvPr>
        </p:nvSpPr>
        <p:spPr>
          <a:xfrm>
            <a:off x="471900" y="738725"/>
            <a:ext cx="8222100" cy="767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/>
              <a:t>Architecture - Amazon Alexa</a:t>
            </a:r>
            <a:endParaRPr/>
          </a:p>
        </p:txBody>
      </p:sp>
      <p:sp>
        <p:nvSpPr>
          <p:cNvPr id="118" name="Google Shape;118;p21"/>
          <p:cNvSpPr txBox="1"/>
          <p:nvPr>
            <p:ph idx="2" type="body"/>
          </p:nvPr>
        </p:nvSpPr>
        <p:spPr>
          <a:xfrm>
            <a:off x="4694250" y="1919075"/>
            <a:ext cx="3999900" cy="1788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lnSpcReduction="10000"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Custom Amazon Alexa Skill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Provides full recipe </a:t>
            </a:r>
            <a:r>
              <a:rPr lang="en"/>
              <a:t>navigation</a:t>
            </a:r>
            <a:r>
              <a:rPr lang="en"/>
              <a:t> and playback</a:t>
            </a:r>
            <a:endParaRPr/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"/>
              <a:t>If using on a supported device, photos and recipe details can be displayed on the device in </a:t>
            </a:r>
            <a:r>
              <a:rPr lang="en"/>
              <a:t>parallel</a:t>
            </a:r>
            <a:r>
              <a:rPr lang="en"/>
              <a:t> with Alexa voice responses</a:t>
            </a:r>
            <a:endParaRPr/>
          </a:p>
        </p:txBody>
      </p:sp>
      <p:pic>
        <p:nvPicPr>
          <p:cNvPr id="119" name="Google Shape;119;p2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71901" y="1763564"/>
            <a:ext cx="3590223" cy="30212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20" name="Google Shape;120;p2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56563" y="3730499"/>
            <a:ext cx="4075275" cy="1318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aterial">
  <a:themeElements>
    <a:clrScheme name="Material">
      <a:dk1>
        <a:srgbClr val="4285F4"/>
      </a:dk1>
      <a:lt1>
        <a:srgbClr val="FFFFFF"/>
      </a:lt1>
      <a:dk2>
        <a:srgbClr val="424242"/>
      </a:dk2>
      <a:lt2>
        <a:srgbClr val="737373"/>
      </a:lt2>
      <a:accent1>
        <a:srgbClr val="0277BD"/>
      </a:accent1>
      <a:accent2>
        <a:srgbClr val="0F9D58"/>
      </a:accent2>
      <a:accent3>
        <a:srgbClr val="DB4437"/>
      </a:accent3>
      <a:accent4>
        <a:srgbClr val="FAFAFA"/>
      </a:accent4>
      <a:accent5>
        <a:srgbClr val="1A237E"/>
      </a:accent5>
      <a:accent6>
        <a:srgbClr val="F4B400"/>
      </a:accent6>
      <a:hlink>
        <a:srgbClr val="1A237E"/>
      </a:hlink>
      <a:folHlink>
        <a:srgbClr val="1A237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